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61" r:id="rId5"/>
  </p:sldIdLst>
  <p:sldSz cx="43891200" cy="32918400"/>
  <p:notesSz cx="6858000" cy="9144000"/>
  <p:defaultTextStyle>
    <a:defPPr>
      <a:defRPr lang="en-US"/>
    </a:defPPr>
    <a:lvl1pPr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1pPr>
    <a:lvl2pPr marL="2193925" indent="-1736725"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2pPr>
    <a:lvl3pPr marL="4387850" indent="-3473450"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3pPr>
    <a:lvl4pPr marL="6583363" indent="-5211763"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4pPr>
    <a:lvl5pPr marL="8777288" indent="-6948488"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5pPr>
    <a:lvl6pPr marL="2286000" algn="l" defTabSz="457200" rtl="0" eaLnBrk="1" latinLnBrk="0" hangingPunct="1">
      <a:defRPr sz="8600" kern="1200">
        <a:solidFill>
          <a:schemeClr val="tx1"/>
        </a:solidFill>
        <a:latin typeface="Arial" charset="0"/>
        <a:ea typeface="ＭＳ Ｐゴシック" charset="0"/>
        <a:cs typeface="ＭＳ Ｐゴシック" charset="0"/>
      </a:defRPr>
    </a:lvl6pPr>
    <a:lvl7pPr marL="2743200" algn="l" defTabSz="457200" rtl="0" eaLnBrk="1" latinLnBrk="0" hangingPunct="1">
      <a:defRPr sz="8600" kern="1200">
        <a:solidFill>
          <a:schemeClr val="tx1"/>
        </a:solidFill>
        <a:latin typeface="Arial" charset="0"/>
        <a:ea typeface="ＭＳ Ｐゴシック" charset="0"/>
        <a:cs typeface="ＭＳ Ｐゴシック" charset="0"/>
      </a:defRPr>
    </a:lvl7pPr>
    <a:lvl8pPr marL="3200400" algn="l" defTabSz="457200" rtl="0" eaLnBrk="1" latinLnBrk="0" hangingPunct="1">
      <a:defRPr sz="8600" kern="1200">
        <a:solidFill>
          <a:schemeClr val="tx1"/>
        </a:solidFill>
        <a:latin typeface="Arial" charset="0"/>
        <a:ea typeface="ＭＳ Ｐゴシック" charset="0"/>
        <a:cs typeface="ＭＳ Ｐゴシック" charset="0"/>
      </a:defRPr>
    </a:lvl8pPr>
    <a:lvl9pPr marL="3657600" algn="l" defTabSz="457200" rtl="0" eaLnBrk="1" latinLnBrk="0" hangingPunct="1">
      <a:defRPr sz="86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754"/>
    <a:srgbClr val="FF5F05"/>
    <a:srgbClr val="DE6225"/>
    <a:srgbClr val="D74520"/>
    <a:srgbClr val="5771A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AFB066-68EC-4674-9B05-6F82CC305085}" v="496" dt="2026-04-28T22:21:43.648"/>
    <p1510:client id="{5743F2AC-4334-4A7A-8FDD-BF543EB99708}" v="51" dt="2026-04-28T22:22:28.361"/>
    <p1510:client id="{D6777464-70CD-E743-FF38-995C0374C37B}" v="379" dt="2026-04-28T23:41:35.7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0368"/>
        <p:guide pos="13824"/>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charset="0"/>
              </a:defRPr>
            </a:lvl1pPr>
          </a:lstStyle>
          <a:p>
            <a:pPr>
              <a:defRPr/>
            </a:pPr>
            <a:fld id="{3E645C15-BC93-A44A-A06A-B4B04C4ED5F7}" type="datetime1">
              <a:rPr lang="en-US"/>
              <a:pPr>
                <a:defRPr/>
              </a:pPr>
              <a:t>4/28/2026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charset="0"/>
              </a:defRPr>
            </a:lvl1pPr>
          </a:lstStyle>
          <a:p>
            <a:pPr>
              <a:defRPr/>
            </a:pPr>
            <a:fld id="{E72FF227-20E3-6C4F-8C56-249F9EE6D58F}" type="slidenum">
              <a:rPr lang="en-US"/>
              <a:pPr>
                <a:defRPr/>
              </a:pPr>
              <a:t>‹#›</a:t>
            </a:fld>
            <a:endParaRPr lang="en-US"/>
          </a:p>
        </p:txBody>
      </p:sp>
    </p:spTree>
    <p:extLst>
      <p:ext uri="{BB962C8B-B14F-4D97-AF65-F5344CB8AC3E}">
        <p14:creationId xmlns:p14="http://schemas.microsoft.com/office/powerpoint/2010/main" val="297262318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Background Poster">
    <p:spTree>
      <p:nvGrpSpPr>
        <p:cNvPr id="1" name=""/>
        <p:cNvGrpSpPr/>
        <p:nvPr/>
      </p:nvGrpSpPr>
      <p:grpSpPr>
        <a:xfrm>
          <a:off x="0" y="0"/>
          <a:ext cx="0" cy="0"/>
          <a:chOff x="0" y="0"/>
          <a:chExt cx="0" cy="0"/>
        </a:xfrm>
      </p:grpSpPr>
      <p:sp>
        <p:nvSpPr>
          <p:cNvPr id="2" name="Rectangle 1"/>
          <p:cNvSpPr/>
          <p:nvPr userDrawn="1"/>
        </p:nvSpPr>
        <p:spPr>
          <a:xfrm>
            <a:off x="0" y="3886200"/>
            <a:ext cx="43891200" cy="29032200"/>
          </a:xfrm>
          <a:prstGeom prst="rect">
            <a:avLst/>
          </a:prstGeom>
          <a:solidFill>
            <a:srgbClr val="052754"/>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D7C4909C-20BF-92AE-39CC-8CBE831546E4}"/>
              </a:ext>
            </a:extLst>
          </p:cNvPr>
          <p:cNvSpPr/>
          <p:nvPr userDrawn="1"/>
        </p:nvSpPr>
        <p:spPr>
          <a:xfrm>
            <a:off x="0" y="3886200"/>
            <a:ext cx="43891200" cy="381000"/>
          </a:xfrm>
          <a:prstGeom prst="rect">
            <a:avLst/>
          </a:prstGeom>
          <a:solidFill>
            <a:srgbClr val="FF5F0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574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ange Background Poster">
    <p:spTree>
      <p:nvGrpSpPr>
        <p:cNvPr id="1" name=""/>
        <p:cNvGrpSpPr/>
        <p:nvPr/>
      </p:nvGrpSpPr>
      <p:grpSpPr>
        <a:xfrm>
          <a:off x="0" y="0"/>
          <a:ext cx="0" cy="0"/>
          <a:chOff x="0" y="0"/>
          <a:chExt cx="0" cy="0"/>
        </a:xfrm>
      </p:grpSpPr>
      <p:sp>
        <p:nvSpPr>
          <p:cNvPr id="2" name="Rectangle 1"/>
          <p:cNvSpPr/>
          <p:nvPr userDrawn="1"/>
        </p:nvSpPr>
        <p:spPr>
          <a:xfrm>
            <a:off x="0" y="3886200"/>
            <a:ext cx="43891200" cy="29032200"/>
          </a:xfrm>
          <a:prstGeom prst="rect">
            <a:avLst/>
          </a:prstGeom>
          <a:solidFill>
            <a:srgbClr val="FF5F05"/>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a:extLst>
              <a:ext uri="{FF2B5EF4-FFF2-40B4-BE49-F238E27FC236}">
                <a16:creationId xmlns:a16="http://schemas.microsoft.com/office/drawing/2014/main" id="{45777898-579C-C889-693E-29B6C28E9339}"/>
              </a:ext>
            </a:extLst>
          </p:cNvPr>
          <p:cNvSpPr/>
          <p:nvPr userDrawn="1"/>
        </p:nvSpPr>
        <p:spPr>
          <a:xfrm>
            <a:off x="0" y="3886200"/>
            <a:ext cx="43891200" cy="381000"/>
          </a:xfrm>
          <a:prstGeom prst="rect">
            <a:avLst/>
          </a:prstGeom>
          <a:solidFill>
            <a:srgbClr val="05275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481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a:prstGeom prst="rect">
            <a:avLst/>
          </a:prstGeo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a:prstGeom prst="rect">
            <a:avLst/>
          </a:prstGeo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DE4A1045-DEEA-8946-B37B-F877AEF129FC}" type="datetime1">
              <a:rPr lang="en-US"/>
              <a:pPr>
                <a:defRPr/>
              </a:pPr>
              <a:t>4/28/2026</a:t>
            </a:fld>
            <a:endParaRPr lang="en-US"/>
          </a:p>
        </p:txBody>
      </p:sp>
      <p:sp>
        <p:nvSpPr>
          <p:cNvPr id="5"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579A86B2-360D-E24E-B447-F98F32436CC1}" type="slidenum">
              <a:rPr lang="en-US"/>
              <a:pPr>
                <a:defRPr/>
              </a:pPr>
              <a:t>‹#›</a:t>
            </a:fld>
            <a:endParaRPr lang="en-US"/>
          </a:p>
        </p:txBody>
      </p:sp>
    </p:spTree>
    <p:extLst>
      <p:ext uri="{BB962C8B-B14F-4D97-AF65-F5344CB8AC3E}">
        <p14:creationId xmlns:p14="http://schemas.microsoft.com/office/powerpoint/2010/main" val="1362362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0530842" y="36865560"/>
            <a:ext cx="94442280" cy="104279702"/>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704642" y="36865560"/>
            <a:ext cx="94442280" cy="104279702"/>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85F8FCF0-B109-4E41-830D-87865EE91AB8}" type="datetime1">
              <a:rPr lang="en-US"/>
              <a:pPr>
                <a:defRPr/>
              </a:pPr>
              <a:t>4/28/2026</a:t>
            </a:fld>
            <a:endParaRPr lang="en-US"/>
          </a:p>
        </p:txBody>
      </p:sp>
      <p:sp>
        <p:nvSpPr>
          <p:cNvPr id="6"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7"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32BA0FE9-D76A-B441-9EDF-101CA9A46B59}" type="slidenum">
              <a:rPr lang="en-US"/>
              <a:pPr>
                <a:defRPr/>
              </a:pPr>
              <a:t>‹#›</a:t>
            </a:fld>
            <a:endParaRPr lang="en-US"/>
          </a:p>
        </p:txBody>
      </p:sp>
    </p:spTree>
    <p:extLst>
      <p:ext uri="{BB962C8B-B14F-4D97-AF65-F5344CB8AC3E}">
        <p14:creationId xmlns:p14="http://schemas.microsoft.com/office/powerpoint/2010/main" val="2622211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a:prstGeom prst="rect">
            <a:avLst/>
          </a:prstGeo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a:prstGeom prst="rect">
            <a:avLst/>
          </a:prstGeo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E7C552A1-6EB6-214B-B59F-414060EFC9BA}" type="datetime1">
              <a:rPr lang="en-US"/>
              <a:pPr>
                <a:defRPr/>
              </a:pPr>
              <a:t>4/28/2026</a:t>
            </a:fld>
            <a:endParaRPr lang="en-US"/>
          </a:p>
        </p:txBody>
      </p:sp>
      <p:sp>
        <p:nvSpPr>
          <p:cNvPr id="8"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9"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B58AD041-EDB0-4D41-9E5B-79FB902190D4}" type="slidenum">
              <a:rPr lang="en-US"/>
              <a:pPr>
                <a:defRPr/>
              </a:pPr>
              <a:t>‹#›</a:t>
            </a:fld>
            <a:endParaRPr lang="en-US"/>
          </a:p>
        </p:txBody>
      </p:sp>
    </p:spTree>
    <p:extLst>
      <p:ext uri="{BB962C8B-B14F-4D97-AF65-F5344CB8AC3E}">
        <p14:creationId xmlns:p14="http://schemas.microsoft.com/office/powerpoint/2010/main" val="2490593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4122401C-AAEC-224B-B0FC-7E890D4BAFD9}" type="datetime1">
              <a:rPr lang="en-US"/>
              <a:pPr>
                <a:defRPr/>
              </a:pPr>
              <a:t>4/28/2026</a:t>
            </a:fld>
            <a:endParaRPr lang="en-US"/>
          </a:p>
        </p:txBody>
      </p:sp>
      <p:sp>
        <p:nvSpPr>
          <p:cNvPr id="4"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5"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26EED259-E526-8742-8A7F-7FDFE05072F7}" type="slidenum">
              <a:rPr lang="en-US"/>
              <a:pPr>
                <a:defRPr/>
              </a:pPr>
              <a:t>‹#›</a:t>
            </a:fld>
            <a:endParaRPr lang="en-US"/>
          </a:p>
        </p:txBody>
      </p:sp>
    </p:spTree>
    <p:extLst>
      <p:ext uri="{BB962C8B-B14F-4D97-AF65-F5344CB8AC3E}">
        <p14:creationId xmlns:p14="http://schemas.microsoft.com/office/powerpoint/2010/main" val="151015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556E7D08-D5EF-6242-865A-CE48CC4D2D04}" type="datetime1">
              <a:rPr lang="en-US"/>
              <a:pPr>
                <a:defRPr/>
              </a:pPr>
              <a:t>4/28/2026</a:t>
            </a:fld>
            <a:endParaRPr lang="en-US"/>
          </a:p>
        </p:txBody>
      </p:sp>
      <p:sp>
        <p:nvSpPr>
          <p:cNvPr id="3"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4"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F793F65F-BDD2-7143-9DB4-7F6E1DC01511}" type="slidenum">
              <a:rPr lang="en-US"/>
              <a:pPr>
                <a:defRPr/>
              </a:pPr>
              <a:t>‹#›</a:t>
            </a:fld>
            <a:endParaRPr lang="en-US"/>
          </a:p>
        </p:txBody>
      </p:sp>
    </p:spTree>
    <p:extLst>
      <p:ext uri="{BB962C8B-B14F-4D97-AF65-F5344CB8AC3E}">
        <p14:creationId xmlns:p14="http://schemas.microsoft.com/office/powerpoint/2010/main" val="270170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a:prstGeom prst="rect">
            <a:avLst/>
          </a:prstGeo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a:prstGeom prst="rect">
            <a:avLst/>
          </a:prstGeo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a:prstGeom prst="rect">
            <a:avLst/>
          </a:prstGeo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0B1F0F8D-0D4A-614C-B06A-DCF9395ADB14}" type="datetime1">
              <a:rPr lang="en-US"/>
              <a:pPr>
                <a:defRPr/>
              </a:pPr>
              <a:t>4/28/2026</a:t>
            </a:fld>
            <a:endParaRPr lang="en-US"/>
          </a:p>
        </p:txBody>
      </p:sp>
      <p:sp>
        <p:nvSpPr>
          <p:cNvPr id="6"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7"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9EF3A24D-1705-F04C-93FD-1C69EE75A36A}" type="slidenum">
              <a:rPr lang="en-US"/>
              <a:pPr>
                <a:defRPr/>
              </a:pPr>
              <a:t>‹#›</a:t>
            </a:fld>
            <a:endParaRPr lang="en-US"/>
          </a:p>
        </p:txBody>
      </p:sp>
    </p:spTree>
    <p:extLst>
      <p:ext uri="{BB962C8B-B14F-4D97-AF65-F5344CB8AC3E}">
        <p14:creationId xmlns:p14="http://schemas.microsoft.com/office/powerpoint/2010/main" val="4294342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a:prstGeom prst="rect">
            <a:avLst/>
          </a:prstGeo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a:prstGeom prst="rect">
            <a:avLst/>
          </a:prstGeom>
        </p:spPr>
        <p:txBody>
          <a:bodyPr rtlCol="0">
            <a:normAutofit/>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pPr lvl="0"/>
            <a:r>
              <a:rPr lang="en-US" noProof="0"/>
              <a:t>Click icon to add picture</a:t>
            </a:r>
          </a:p>
        </p:txBody>
      </p:sp>
      <p:sp>
        <p:nvSpPr>
          <p:cNvPr id="4" name="Text Placeholder 3"/>
          <p:cNvSpPr>
            <a:spLocks noGrp="1"/>
          </p:cNvSpPr>
          <p:nvPr>
            <p:ph type="body" sz="half" idx="2"/>
          </p:nvPr>
        </p:nvSpPr>
        <p:spPr>
          <a:xfrm>
            <a:off x="8602982" y="25763222"/>
            <a:ext cx="26334720" cy="3863338"/>
          </a:xfrm>
          <a:prstGeom prst="rect">
            <a:avLst/>
          </a:prstGeo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FE30288A-D7A5-0941-93D1-D21B196E9A39}" type="datetime1">
              <a:rPr lang="en-US"/>
              <a:pPr>
                <a:defRPr/>
              </a:pPr>
              <a:t>4/28/2026</a:t>
            </a:fld>
            <a:endParaRPr lang="en-US"/>
          </a:p>
        </p:txBody>
      </p:sp>
      <p:sp>
        <p:nvSpPr>
          <p:cNvPr id="6"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7"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FC608315-0CFA-A846-8E58-42DE526B4491}" type="slidenum">
              <a:rPr lang="en-US"/>
              <a:pPr>
                <a:defRPr/>
              </a:pPr>
              <a:t>‹#›</a:t>
            </a:fld>
            <a:endParaRPr lang="en-US"/>
          </a:p>
        </p:txBody>
      </p:sp>
    </p:spTree>
    <p:extLst>
      <p:ext uri="{BB962C8B-B14F-4D97-AF65-F5344CB8AC3E}">
        <p14:creationId xmlns:p14="http://schemas.microsoft.com/office/powerpoint/2010/main" val="24156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2193925" y="7680325"/>
            <a:ext cx="39503350" cy="21724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90E7CA6F-884E-634E-A75A-572F483F8848}" type="datetime1">
              <a:rPr lang="en-US"/>
              <a:pPr>
                <a:defRPr/>
              </a:pPr>
              <a:t>4/28/2026</a:t>
            </a:fld>
            <a:endParaRPr lang="en-US"/>
          </a:p>
        </p:txBody>
      </p:sp>
      <p:sp>
        <p:nvSpPr>
          <p:cNvPr id="5"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8C23B04B-B7F2-FF4D-8077-EF3B1F9C6BAE}" type="slidenum">
              <a:rPr lang="en-US"/>
              <a:pPr>
                <a:defRPr/>
              </a:pPr>
              <a:t>‹#›</a:t>
            </a:fld>
            <a:endParaRPr lang="en-US"/>
          </a:p>
        </p:txBody>
      </p:sp>
    </p:spTree>
    <p:extLst>
      <p:ext uri="{BB962C8B-B14F-4D97-AF65-F5344CB8AC3E}">
        <p14:creationId xmlns:p14="http://schemas.microsoft.com/office/powerpoint/2010/main" val="4088113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3" y="6324600"/>
            <a:ext cx="141480542" cy="1348206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1B9D8FB5-0612-A746-80CF-DDCC9E0BE654}" type="datetime1">
              <a:rPr lang="en-US"/>
              <a:pPr>
                <a:defRPr/>
              </a:pPr>
              <a:t>4/28/2026</a:t>
            </a:fld>
            <a:endParaRPr lang="en-US"/>
          </a:p>
        </p:txBody>
      </p:sp>
      <p:sp>
        <p:nvSpPr>
          <p:cNvPr id="5"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97C0733A-467B-FA4F-A4AA-CB0DB15665B4}" type="slidenum">
              <a:rPr lang="en-US"/>
              <a:pPr>
                <a:defRPr/>
              </a:pPr>
              <a:t>‹#›</a:t>
            </a:fld>
            <a:endParaRPr lang="en-US"/>
          </a:p>
        </p:txBody>
      </p:sp>
    </p:spTree>
    <p:extLst>
      <p:ext uri="{BB962C8B-B14F-4D97-AF65-F5344CB8AC3E}">
        <p14:creationId xmlns:p14="http://schemas.microsoft.com/office/powerpoint/2010/main" val="2257549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defTabSz="2193925" rtl="0" eaLnBrk="1" fontAlgn="base" hangingPunct="1">
        <a:spcBef>
          <a:spcPct val="0"/>
        </a:spcBef>
        <a:spcAft>
          <a:spcPct val="0"/>
        </a:spcAft>
        <a:defRPr sz="21100" kern="1200">
          <a:solidFill>
            <a:schemeClr val="tx1"/>
          </a:solidFill>
          <a:latin typeface="+mj-lt"/>
          <a:ea typeface="ＭＳ Ｐゴシック" pitchFamily="-108" charset="-128"/>
          <a:cs typeface="ＭＳ Ｐゴシック" pitchFamily="-108" charset="-128"/>
        </a:defRPr>
      </a:lvl1pPr>
      <a:lvl2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2pPr>
      <a:lvl3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3pPr>
      <a:lvl4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4pPr>
      <a:lvl5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5pPr>
      <a:lvl6pPr marL="4572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6pPr>
      <a:lvl7pPr marL="9144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7pPr>
      <a:lvl8pPr marL="13716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8pPr>
      <a:lvl9pPr marL="18288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9pPr>
    </p:titleStyle>
    <p:bodyStyle>
      <a:lvl1pPr marL="1644650" indent="-1644650" algn="l" defTabSz="2193925" rtl="0" eaLnBrk="1" fontAlgn="base" hangingPunct="1">
        <a:spcBef>
          <a:spcPct val="20000"/>
        </a:spcBef>
        <a:spcAft>
          <a:spcPct val="0"/>
        </a:spcAft>
        <a:buFont typeface="Arial" charset="0"/>
        <a:buChar char="•"/>
        <a:defRPr sz="15400" kern="1200">
          <a:solidFill>
            <a:schemeClr val="tx1"/>
          </a:solidFill>
          <a:latin typeface="+mn-lt"/>
          <a:ea typeface="ＭＳ Ｐゴシック" pitchFamily="-108" charset="-128"/>
          <a:cs typeface="ＭＳ Ｐゴシック" pitchFamily="-108" charset="-128"/>
        </a:defRPr>
      </a:lvl1pPr>
      <a:lvl2pPr marL="3565525" indent="-1371600" algn="l" defTabSz="2193925" rtl="0" eaLnBrk="1" fontAlgn="base" hangingPunct="1">
        <a:spcBef>
          <a:spcPct val="20000"/>
        </a:spcBef>
        <a:spcAft>
          <a:spcPct val="0"/>
        </a:spcAft>
        <a:buFont typeface="Arial" charset="0"/>
        <a:buChar char="–"/>
        <a:defRPr sz="13400" kern="1200">
          <a:solidFill>
            <a:schemeClr val="tx1"/>
          </a:solidFill>
          <a:latin typeface="+mn-lt"/>
          <a:ea typeface="ＭＳ Ｐゴシック" pitchFamily="-108" charset="-128"/>
          <a:cs typeface="+mn-cs"/>
        </a:defRPr>
      </a:lvl2pPr>
      <a:lvl3pPr marL="5486400" indent="-1096963" algn="l" defTabSz="2193925" rtl="0" eaLnBrk="1" fontAlgn="base" hangingPunct="1">
        <a:spcBef>
          <a:spcPct val="20000"/>
        </a:spcBef>
        <a:spcAft>
          <a:spcPct val="0"/>
        </a:spcAft>
        <a:buFont typeface="Arial" charset="0"/>
        <a:buChar char="•"/>
        <a:defRPr sz="11500" kern="1200">
          <a:solidFill>
            <a:schemeClr val="tx1"/>
          </a:solidFill>
          <a:latin typeface="+mn-lt"/>
          <a:ea typeface="ＭＳ Ｐゴシック" pitchFamily="-108" charset="-128"/>
          <a:cs typeface="+mn-cs"/>
        </a:defRPr>
      </a:lvl3pPr>
      <a:lvl4pPr marL="7680325"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4pPr>
      <a:lvl5pPr marL="9874250"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ChangeArrowheads="1"/>
          </p:cNvSpPr>
          <p:nvPr/>
        </p:nvSpPr>
        <p:spPr bwMode="auto">
          <a:xfrm>
            <a:off x="1143000" y="2163763"/>
            <a:ext cx="41605200" cy="129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243" tIns="45614" rIns="91243" bIns="45614">
            <a:spAutoFit/>
          </a:bodyPr>
          <a:lstStyle/>
          <a:p>
            <a:pPr>
              <a:spcBef>
                <a:spcPct val="50000"/>
              </a:spcBef>
            </a:pPr>
            <a:r>
              <a:rPr lang="en-US" sz="5000" b="1" err="1">
                <a:latin typeface="Georgia" charset="0"/>
                <a:cs typeface="Georgia" charset="0"/>
              </a:rPr>
              <a:t>Aathreya</a:t>
            </a:r>
            <a:r>
              <a:rPr lang="en-US" sz="5000" b="1">
                <a:latin typeface="Georgia" charset="0"/>
                <a:cs typeface="Georgia" charset="0"/>
              </a:rPr>
              <a:t> Doddi, Casey Keymolen, Henry Hancock, mentored by Aagam Jain and Dr. Elle Wroblewski</a:t>
            </a:r>
            <a:br>
              <a:rPr lang="en-US" sz="4800" b="1">
                <a:latin typeface="Georgia" charset="0"/>
                <a:cs typeface="Georgia" charset="0"/>
              </a:rPr>
            </a:br>
            <a:r>
              <a:rPr lang="en-US" sz="2800" b="1">
                <a:latin typeface="Georgia" charset="0"/>
                <a:cs typeface="Georgia" charset="0"/>
              </a:rPr>
              <a:t>Department of Aerospace Engineering, Grainger College of Engineering, University of Illinois Urbana-Champaign</a:t>
            </a:r>
          </a:p>
        </p:txBody>
      </p:sp>
      <p:sp>
        <p:nvSpPr>
          <p:cNvPr id="14338" name="TextBox 91"/>
          <p:cNvSpPr txBox="1">
            <a:spLocks noChangeArrowheads="1"/>
          </p:cNvSpPr>
          <p:nvPr/>
        </p:nvSpPr>
        <p:spPr bwMode="auto">
          <a:xfrm>
            <a:off x="1143000" y="609600"/>
            <a:ext cx="41605200"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pPr eaLnBrk="1" hangingPunct="1"/>
            <a:r>
              <a:rPr lang="en-US" sz="8800">
                <a:solidFill>
                  <a:srgbClr val="FF5F05"/>
                </a:solidFill>
                <a:latin typeface="Arial Black" charset="0"/>
              </a:rPr>
              <a:t>Closed-Loop VR Biofeedback for Stress Reduction Space Scenario</a:t>
            </a:r>
          </a:p>
        </p:txBody>
      </p:sp>
      <p:sp>
        <p:nvSpPr>
          <p:cNvPr id="14339" name="Rectangle 35"/>
          <p:cNvSpPr>
            <a:spLocks noChangeArrowheads="1"/>
          </p:cNvSpPr>
          <p:nvPr/>
        </p:nvSpPr>
        <p:spPr bwMode="auto">
          <a:xfrm>
            <a:off x="32918400" y="24332226"/>
            <a:ext cx="9829800" cy="569412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nchor="t"/>
          <a:lstStyle/>
          <a:p>
            <a:pPr>
              <a:spcBef>
                <a:spcPct val="50000"/>
              </a:spcBef>
            </a:pPr>
            <a:r>
              <a:rPr lang="en-GB" sz="4000" b="1" u="sng">
                <a:solidFill>
                  <a:srgbClr val="FF5F05"/>
                </a:solidFill>
              </a:rPr>
              <a:t>ACKNOWLEDGEMENTS</a:t>
            </a:r>
          </a:p>
          <a:p>
            <a:pPr>
              <a:spcBef>
                <a:spcPct val="50000"/>
              </a:spcBef>
            </a:pPr>
            <a:endParaRPr lang="en-US" sz="1100" dirty="0">
              <a:latin typeface="Arial"/>
              <a:ea typeface="ＭＳ Ｐゴシック"/>
              <a:cs typeface="Arial"/>
            </a:endParaRPr>
          </a:p>
          <a:p>
            <a:r>
              <a:rPr lang="en-US" sz="2800" dirty="0">
                <a:latin typeface="Georgia"/>
                <a:ea typeface="ＭＳ Ｐゴシック"/>
                <a:cs typeface="Arial"/>
              </a:rPr>
              <a:t>We would like to express our sincere gratitude to Aagam Jain for his guidance and support throughout this project. We also acknowledge the Department of Aerospace Engineering and the Grainger College of Engineering for providing the academic environment and resources necessary for this work. Additional thanks go to the Grainger Idea Lab for supporting innovation and development, and to Dr. Elle Wroblewski for her mentorship and contributions to our research efforts.</a:t>
            </a:r>
            <a:endParaRPr lang="en-US" sz="2800">
              <a:latin typeface="Georgia"/>
              <a:cs typeface="Arial"/>
            </a:endParaRPr>
          </a:p>
        </p:txBody>
      </p:sp>
      <p:sp>
        <p:nvSpPr>
          <p:cNvPr id="14340" name="Rectangle 33"/>
          <p:cNvSpPr>
            <a:spLocks noChangeArrowheads="1"/>
          </p:cNvSpPr>
          <p:nvPr/>
        </p:nvSpPr>
        <p:spPr bwMode="auto">
          <a:xfrm>
            <a:off x="1124139" y="15163800"/>
            <a:ext cx="9829800" cy="8763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nchor="t"/>
          <a:lstStyle/>
          <a:p>
            <a:pPr>
              <a:spcBef>
                <a:spcPct val="50000"/>
              </a:spcBef>
            </a:pPr>
            <a:r>
              <a:rPr lang="en-GB" sz="4000" b="1" u="sng">
                <a:solidFill>
                  <a:srgbClr val="FF5F05"/>
                </a:solidFill>
              </a:rPr>
              <a:t>Objective</a:t>
            </a:r>
            <a:endParaRPr lang="en-GB" sz="4000" b="1">
              <a:solidFill>
                <a:srgbClr val="FF5F05"/>
              </a:solidFill>
            </a:endParaRPr>
          </a:p>
          <a:p>
            <a:endParaRPr lang="en-AU" sz="2800" dirty="0">
              <a:latin typeface="Georgia" charset="0"/>
              <a:cs typeface="Georgia" charset="0"/>
            </a:endParaRPr>
          </a:p>
          <a:p>
            <a:r>
              <a:rPr lang="en-AU" sz="2800" dirty="0">
                <a:latin typeface="Georgia"/>
                <a:ea typeface="ＭＳ Ｐゴシック"/>
                <a:cs typeface="Arial"/>
              </a:rPr>
              <a:t>The objective of this project is to develop a feasibility-level closed-loop VR stress detection and intervention prototype for astronaut-inspired emergency scenarios.</a:t>
            </a:r>
            <a:br>
              <a:rPr lang="en-AU" sz="2800" dirty="0">
                <a:latin typeface="Georgia"/>
                <a:ea typeface="ＭＳ Ｐゴシック"/>
                <a:cs typeface="Arial"/>
              </a:rPr>
            </a:br>
            <a:endParaRPr lang="en-AU" sz="2800">
              <a:latin typeface="Georgia" charset="0"/>
              <a:cs typeface="Georgia" charset="0"/>
            </a:endParaRPr>
          </a:p>
          <a:p>
            <a:r>
              <a:rPr lang="en-AU" sz="2800" b="1">
                <a:latin typeface="Georgia"/>
                <a:ea typeface="ＭＳ Ｐゴシック"/>
                <a:cs typeface="Arial"/>
              </a:rPr>
              <a:t>The platform is designed to:</a:t>
            </a:r>
            <a:endParaRPr lang="en-AU" sz="2800" b="1">
              <a:latin typeface="Georgia"/>
            </a:endParaRPr>
          </a:p>
          <a:p>
            <a:pPr marL="114300" indent="-114300"/>
            <a:r>
              <a:rPr lang="en-AU" sz="2800">
                <a:latin typeface="Georgia"/>
                <a:ea typeface="ＭＳ Ｐゴシック"/>
                <a:cs typeface="Arial"/>
              </a:rPr>
              <a:t>• Expose users to a controlled stress-inducing task environment</a:t>
            </a:r>
            <a:endParaRPr lang="en-AU" sz="2800">
              <a:latin typeface="Georgia"/>
            </a:endParaRPr>
          </a:p>
          <a:p>
            <a:pPr marL="114300" indent="-114300"/>
            <a:r>
              <a:rPr lang="en-AU" sz="2800" dirty="0">
                <a:latin typeface="Georgia"/>
                <a:ea typeface="ＭＳ Ｐゴシック"/>
                <a:cs typeface="Arial"/>
              </a:rPr>
              <a:t>• Monitor performance- and stress-related indicators during task execution</a:t>
            </a:r>
            <a:endParaRPr lang="en-AU" sz="2800">
              <a:latin typeface="Georgia"/>
            </a:endParaRPr>
          </a:p>
          <a:p>
            <a:pPr marL="114300" indent="-114300"/>
            <a:r>
              <a:rPr lang="en-AU" sz="2800">
                <a:latin typeface="Georgia"/>
                <a:ea typeface="ＭＳ Ｐゴシック"/>
                <a:cs typeface="Arial"/>
              </a:rPr>
              <a:t>• Trigger an in-simulation calming intervention when stress is detected.</a:t>
            </a:r>
            <a:br>
              <a:rPr lang="en-AU" sz="2800" dirty="0">
                <a:latin typeface="Georgia"/>
                <a:ea typeface="ＭＳ Ｐゴシック"/>
                <a:cs typeface="Arial"/>
              </a:rPr>
            </a:br>
            <a:endParaRPr lang="en-AU" sz="2800">
              <a:latin typeface="Georgia"/>
              <a:cs typeface="Arial"/>
            </a:endParaRPr>
          </a:p>
          <a:p>
            <a:r>
              <a:rPr lang="en-AU" sz="2800">
                <a:latin typeface="Georgia"/>
                <a:ea typeface="ＭＳ Ｐゴシック"/>
                <a:cs typeface="Arial"/>
              </a:rPr>
              <a:t>The current prototype focuses on a fire emergency scenario in an ISS-like environment and lays the groundwork for future physiological sensor integration.</a:t>
            </a:r>
            <a:endParaRPr lang="en-AU">
              <a:latin typeface="Georgia"/>
              <a:cs typeface="Arial"/>
            </a:endParaRPr>
          </a:p>
        </p:txBody>
      </p:sp>
      <p:sp>
        <p:nvSpPr>
          <p:cNvPr id="14341" name="Rectangle 49"/>
          <p:cNvSpPr>
            <a:spLocks noChangeArrowheads="1"/>
          </p:cNvSpPr>
          <p:nvPr/>
        </p:nvSpPr>
        <p:spPr bwMode="auto">
          <a:xfrm>
            <a:off x="1143000" y="5181600"/>
            <a:ext cx="9829800" cy="92964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nchor="t"/>
          <a:lstStyle/>
          <a:p>
            <a:pPr>
              <a:spcBef>
                <a:spcPct val="50000"/>
              </a:spcBef>
            </a:pPr>
            <a:r>
              <a:rPr lang="en-GB" sz="4000" b="1" u="sng">
                <a:solidFill>
                  <a:srgbClr val="FF5F05"/>
                </a:solidFill>
              </a:rPr>
              <a:t>INTRODUCTION</a:t>
            </a:r>
          </a:p>
          <a:p>
            <a:endParaRPr lang="en-US" sz="2800"/>
          </a:p>
          <a:p>
            <a:r>
              <a:rPr lang="en-US" sz="2800">
                <a:latin typeface="Georgia"/>
                <a:ea typeface="ＭＳ Ｐゴシック"/>
                <a:cs typeface="Arial"/>
              </a:rPr>
              <a:t>Long-duration space missions expose astronauts to confinement, alarms, time pressure, and high-consequence decision-making. These stressors can negatively affect both task performance and mental well-being, especially during emergency procedures.</a:t>
            </a:r>
            <a:endParaRPr lang="en-US" altLang="ja-JP" sz="2800">
              <a:latin typeface="Georgia"/>
              <a:ea typeface="ＭＳ Ｐゴシック"/>
              <a:cs typeface="Georgia" charset="0"/>
            </a:endParaRPr>
          </a:p>
          <a:p>
            <a:endParaRPr lang="en-US" sz="2800" dirty="0">
              <a:latin typeface="Georgia"/>
              <a:ea typeface="ＭＳ Ｐゴシック"/>
              <a:cs typeface="Arial"/>
            </a:endParaRPr>
          </a:p>
          <a:p>
            <a:r>
              <a:rPr lang="en-US" sz="2800" dirty="0">
                <a:latin typeface="Georgia"/>
                <a:ea typeface="ＭＳ Ｐゴシック"/>
                <a:cs typeface="Arial"/>
              </a:rPr>
              <a:t>Since real spaceflight emergencies cannot be safely or repeatedly recreated for testing, virtual reality offers a controlled and immersive way to simulate stressful operational conditions. This project explores a closed-loop VR biofeedback framework for astronaut-inspired emergency scenarios, where stress-related changes can eventually be monitored and responded to with an in-simulation countermeasure.</a:t>
            </a:r>
            <a:endParaRPr lang="en-US" dirty="0">
              <a:latin typeface="Georgia"/>
            </a:endParaRPr>
          </a:p>
        </p:txBody>
      </p:sp>
      <p:sp>
        <p:nvSpPr>
          <p:cNvPr id="14342" name="Rectangle 7"/>
          <p:cNvSpPr>
            <a:spLocks noChangeArrowheads="1"/>
          </p:cNvSpPr>
          <p:nvPr/>
        </p:nvSpPr>
        <p:spPr bwMode="auto">
          <a:xfrm>
            <a:off x="11657848" y="5191999"/>
            <a:ext cx="20440461" cy="267462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nchor="t"/>
          <a:lstStyle/>
          <a:p>
            <a:pPr marL="381000" indent="-381000">
              <a:spcBef>
                <a:spcPct val="50000"/>
              </a:spcBef>
            </a:pPr>
            <a:r>
              <a:rPr lang="en-GB" sz="4000" b="1" u="sng">
                <a:solidFill>
                  <a:srgbClr val="FF5F05"/>
                </a:solidFill>
                <a:latin typeface="Arial"/>
                <a:ea typeface="ＭＳ Ｐゴシック"/>
              </a:rPr>
              <a:t>METHODOLGY</a:t>
            </a:r>
            <a:endParaRPr lang="en-GB" sz="4000" b="1">
              <a:solidFill>
                <a:srgbClr val="FF5F05"/>
              </a:solidFill>
            </a:endParaRPr>
          </a:p>
          <a:p>
            <a:pPr marL="381000" indent="-381000"/>
            <a:r>
              <a:rPr lang="en-US" sz="3200" b="1">
                <a:latin typeface="Georgia"/>
                <a:ea typeface="ＭＳ Ｐゴシック"/>
                <a:cs typeface="Georgia" charset="0"/>
              </a:rPr>
              <a:t>Scenario Design</a:t>
            </a:r>
            <a:endParaRPr lang="en-US" sz="3200">
              <a:latin typeface="Georgia" charset="0"/>
              <a:cs typeface="Georgia" charset="0"/>
            </a:endParaRPr>
          </a:p>
          <a:p>
            <a:r>
              <a:rPr lang="en-GB" sz="2800" dirty="0">
                <a:latin typeface="Georgia"/>
                <a:ea typeface="ＭＳ Ｐゴシック"/>
                <a:cs typeface="Arial"/>
              </a:rPr>
              <a:t>The VR prototype was developed in Unity for Meta Quest hardware using an ISS-like interior environment. The current emergency scenarios involve a water leak, re-entry, and a fire event in which the participant must identify the hazard, acquire the necessary tools, and respond under time pressure.</a:t>
            </a:r>
            <a:endParaRPr lang="en-GB">
              <a:latin typeface="Georgia"/>
            </a:endParaRPr>
          </a:p>
          <a:p>
            <a:r>
              <a:rPr lang="en-GB" sz="2800">
                <a:latin typeface="Georgia"/>
                <a:ea typeface="ＭＳ Ｐゴシック"/>
                <a:cs typeface="Arial"/>
              </a:rPr>
              <a:t>The stress-detection framework is organized into three phases:</a:t>
            </a:r>
            <a:endParaRPr lang="en-GB">
              <a:latin typeface="Georgia"/>
            </a:endParaRPr>
          </a:p>
          <a:p>
            <a:r>
              <a:rPr lang="en-GB" sz="3200" b="1">
                <a:latin typeface="Georgia"/>
                <a:ea typeface="ＭＳ Ｐゴシック"/>
                <a:cs typeface="Arial"/>
              </a:rPr>
              <a:t>1. Baseline Phase</a:t>
            </a:r>
            <a:endParaRPr lang="en-GB" sz="3200" b="1">
              <a:latin typeface="Georgia"/>
            </a:endParaRPr>
          </a:p>
          <a:p>
            <a:r>
              <a:rPr lang="en-GB" sz="2800" dirty="0">
                <a:latin typeface="Georgia"/>
                <a:ea typeface="ＭＳ Ｐゴシック"/>
                <a:cs typeface="Arial"/>
              </a:rPr>
              <a:t>The participant becomes familiar with the environment under relatively calm conditions to establish reference behaviour.</a:t>
            </a:r>
            <a:endParaRPr lang="en-GB">
              <a:latin typeface="Georgia"/>
            </a:endParaRPr>
          </a:p>
          <a:p>
            <a:r>
              <a:rPr lang="en-GB" sz="3200" b="1">
                <a:latin typeface="Georgia"/>
                <a:ea typeface="ＭＳ Ｐゴシック"/>
                <a:cs typeface="Arial"/>
              </a:rPr>
              <a:t>2. Stress-Induction Phase</a:t>
            </a:r>
            <a:endParaRPr lang="en-GB" sz="3200" b="1">
              <a:latin typeface="Georgia"/>
            </a:endParaRPr>
          </a:p>
          <a:p>
            <a:r>
              <a:rPr lang="en-GB" sz="2800" dirty="0">
                <a:latin typeface="Georgia"/>
                <a:ea typeface="ＭＳ Ｐゴシック"/>
                <a:cs typeface="Arial"/>
              </a:rPr>
              <a:t>The participant performs time-constrained emergency tasks under alarms, urgency, visible fire growth, and multi-step objectives.</a:t>
            </a:r>
            <a:endParaRPr lang="en-GB">
              <a:latin typeface="Georgia"/>
            </a:endParaRPr>
          </a:p>
          <a:p>
            <a:r>
              <a:rPr lang="en-GB" sz="3200" b="1">
                <a:latin typeface="Georgia"/>
                <a:ea typeface="ＭＳ Ｐゴシック"/>
                <a:cs typeface="Arial"/>
              </a:rPr>
              <a:t>3. Countermeasure Phase</a:t>
            </a:r>
            <a:endParaRPr lang="en-GB" sz="3200" b="1">
              <a:latin typeface="Georgia"/>
            </a:endParaRPr>
          </a:p>
          <a:p>
            <a:pPr>
              <a:tabLst>
                <a:tab pos="17540288" algn="l"/>
                <a:tab pos="19202400" algn="l"/>
              </a:tabLst>
            </a:pPr>
            <a:r>
              <a:rPr lang="en-GB" sz="2800">
                <a:latin typeface="Georgia"/>
                <a:ea typeface="ＭＳ Ｐゴシック"/>
                <a:cs typeface="Arial"/>
              </a:rPr>
              <a:t>If stress-related indicators exceed a threshold, the system is designed to deliver guided breathing and calming prompts.</a:t>
            </a:r>
            <a:endParaRPr lang="en-GB">
              <a:latin typeface="Georgia"/>
            </a:endParaRPr>
          </a:p>
          <a:p>
            <a:pPr>
              <a:tabLst>
                <a:tab pos="17540288" algn="l"/>
                <a:tab pos="19202400" algn="l"/>
              </a:tabLst>
            </a:pPr>
            <a:r>
              <a:rPr lang="en-GB" sz="2800">
                <a:latin typeface="Georgia"/>
                <a:ea typeface="ＭＳ Ｐゴシック"/>
                <a:cs typeface="Arial"/>
              </a:rPr>
              <a:t>At the current stage, the primary indicators are behavioural rather than physiological. These include:</a:t>
            </a:r>
            <a:endParaRPr lang="en-GB">
              <a:latin typeface="Georgia"/>
            </a:endParaRPr>
          </a:p>
          <a:p>
            <a:r>
              <a:rPr lang="en-GB" sz="2800">
                <a:latin typeface="Georgia"/>
                <a:ea typeface="ＭＳ Ｐゴシック"/>
                <a:cs typeface="Arial"/>
              </a:rPr>
              <a:t>• Task completion time</a:t>
            </a:r>
            <a:endParaRPr lang="en-GB">
              <a:latin typeface="Georgia"/>
            </a:endParaRPr>
          </a:p>
          <a:p>
            <a:r>
              <a:rPr lang="en-GB" sz="2800">
                <a:latin typeface="Georgia"/>
                <a:ea typeface="ＭＳ Ｐゴシック"/>
                <a:cs typeface="Arial"/>
              </a:rPr>
              <a:t>• Delayed reaction to objectives</a:t>
            </a:r>
            <a:endParaRPr lang="en-GB">
              <a:latin typeface="Georgia"/>
            </a:endParaRPr>
          </a:p>
          <a:p>
            <a:r>
              <a:rPr lang="en-GB" sz="2800">
                <a:latin typeface="Georgia"/>
                <a:ea typeface="ＭＳ Ｐゴシック"/>
                <a:cs typeface="Arial"/>
              </a:rPr>
              <a:t>• Repeated failed interactions</a:t>
            </a:r>
            <a:endParaRPr lang="en-GB">
              <a:latin typeface="Georgia"/>
            </a:endParaRPr>
          </a:p>
        </p:txBody>
      </p:sp>
      <p:sp>
        <p:nvSpPr>
          <p:cNvPr id="14344" name="Rectangle 52"/>
          <p:cNvSpPr>
            <a:spLocks noChangeArrowheads="1"/>
          </p:cNvSpPr>
          <p:nvPr/>
        </p:nvSpPr>
        <p:spPr bwMode="auto">
          <a:xfrm>
            <a:off x="32918400" y="5181600"/>
            <a:ext cx="9852193" cy="955890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nchor="t"/>
          <a:lstStyle/>
          <a:p>
            <a:pPr>
              <a:spcBef>
                <a:spcPct val="50000"/>
              </a:spcBef>
            </a:pPr>
            <a:r>
              <a:rPr lang="en-GB" sz="4000" b="1" u="sng">
                <a:solidFill>
                  <a:srgbClr val="FF5F05"/>
                </a:solidFill>
                <a:latin typeface="Arial"/>
                <a:ea typeface="ＭＳ Ｐゴシック"/>
              </a:rPr>
              <a:t>Prototype Results</a:t>
            </a:r>
          </a:p>
          <a:p>
            <a:endParaRPr lang="en-US" sz="2800" dirty="0">
              <a:latin typeface="Georgia"/>
            </a:endParaRPr>
          </a:p>
          <a:p>
            <a:r>
              <a:rPr lang="en-US" sz="2800">
                <a:latin typeface="Georgia"/>
                <a:ea typeface="ＭＳ Ｐゴシック"/>
                <a:cs typeface="Arial"/>
              </a:rPr>
              <a:t>The most meaningful results at this stage are feasibility and implementation results rather than full experimental findings.</a:t>
            </a:r>
            <a:br>
              <a:rPr lang="en-US" sz="2800" dirty="0">
                <a:latin typeface="Georgia"/>
                <a:ea typeface="ＭＳ Ｐゴシック"/>
                <a:cs typeface="Arial"/>
              </a:rPr>
            </a:br>
            <a:endParaRPr lang="en-US" sz="2800">
              <a:latin typeface="Georgia"/>
              <a:ea typeface="ＭＳ Ｐゴシック"/>
              <a:cs typeface="Arial"/>
            </a:endParaRPr>
          </a:p>
          <a:p>
            <a:r>
              <a:rPr lang="en-US" sz="2800" b="1">
                <a:latin typeface="Georgia"/>
                <a:ea typeface="ＭＳ Ｐゴシック"/>
                <a:cs typeface="Arial"/>
              </a:rPr>
              <a:t>Current prototype progress includes:</a:t>
            </a:r>
          </a:p>
          <a:p>
            <a:pPr marL="228600" indent="-228600"/>
            <a:r>
              <a:rPr lang="en-US" sz="2800">
                <a:latin typeface="Georgia"/>
                <a:ea typeface="ＭＳ Ｐゴシック"/>
                <a:cs typeface="Arial"/>
              </a:rPr>
              <a:t>• Development of a Unity-based ISS emergency-response simulation.</a:t>
            </a:r>
          </a:p>
          <a:p>
            <a:pPr marL="228600" indent="-228600"/>
            <a:r>
              <a:rPr lang="en-US" sz="2800">
                <a:latin typeface="Georgia"/>
                <a:ea typeface="ＭＳ Ｐゴシック"/>
                <a:cs typeface="Arial"/>
              </a:rPr>
              <a:t>• Integration of fire and handheld fire-extinguisher assets</a:t>
            </a:r>
          </a:p>
          <a:p>
            <a:pPr marL="228600" indent="-228600"/>
            <a:r>
              <a:rPr lang="en-US" sz="2800">
                <a:latin typeface="Georgia"/>
                <a:ea typeface="ＭＳ Ｐゴシック"/>
                <a:cs typeface="Arial"/>
              </a:rPr>
              <a:t>• timed hazard escalation to increase urgency.</a:t>
            </a:r>
          </a:p>
          <a:p>
            <a:pPr marL="228600" indent="-228600"/>
            <a:r>
              <a:rPr lang="en-US" sz="2800">
                <a:latin typeface="Georgia"/>
                <a:ea typeface="ＭＳ Ｐゴシック"/>
                <a:cs typeface="Arial"/>
              </a:rPr>
              <a:t>• event sequencing that supports baseline, stress, and intervention phases.</a:t>
            </a:r>
          </a:p>
          <a:p>
            <a:pPr marL="228600" indent="-228600"/>
            <a:r>
              <a:rPr lang="en-US" sz="2800">
                <a:latin typeface="Georgia"/>
                <a:ea typeface="ＭＳ Ｐゴシック"/>
                <a:cs typeface="Arial"/>
              </a:rPr>
              <a:t>• A structured emergency task that transitions from active response to failure-state escalation.</a:t>
            </a:r>
            <a:br>
              <a:rPr lang="en-US" sz="2800" dirty="0">
                <a:latin typeface="Georgia"/>
                <a:ea typeface="ＭＳ Ｐゴシック"/>
                <a:cs typeface="Arial"/>
              </a:rPr>
            </a:br>
            <a:endParaRPr lang="en-US" sz="2800">
              <a:latin typeface="Georgia"/>
              <a:cs typeface="Arial"/>
            </a:endParaRPr>
          </a:p>
          <a:p>
            <a:r>
              <a:rPr lang="en-US" sz="2800">
                <a:latin typeface="Georgia"/>
                <a:ea typeface="ＭＳ Ｐゴシック"/>
                <a:cs typeface="Arial"/>
              </a:rPr>
              <a:t>These results show that a space-relevant emergency scenario can be created in VR and used as a foundation for future closed-loop stress monitoring and intervention research.</a:t>
            </a:r>
            <a:endParaRPr lang="en-US">
              <a:latin typeface="Georgia"/>
            </a:endParaRPr>
          </a:p>
        </p:txBody>
      </p:sp>
      <p:sp>
        <p:nvSpPr>
          <p:cNvPr id="14346" name="Rectangle 34"/>
          <p:cNvSpPr>
            <a:spLocks noChangeArrowheads="1"/>
          </p:cNvSpPr>
          <p:nvPr/>
        </p:nvSpPr>
        <p:spPr bwMode="auto">
          <a:xfrm>
            <a:off x="32904113" y="15465582"/>
            <a:ext cx="9852193" cy="823068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nchor="t"/>
          <a:lstStyle/>
          <a:p>
            <a:pPr>
              <a:spcBef>
                <a:spcPct val="50000"/>
              </a:spcBef>
            </a:pPr>
            <a:r>
              <a:rPr lang="en-GB" sz="4000" b="1" u="sng">
                <a:solidFill>
                  <a:srgbClr val="FF5F05"/>
                </a:solidFill>
              </a:rPr>
              <a:t>CONCLUSIONS</a:t>
            </a:r>
          </a:p>
          <a:p>
            <a:endParaRPr lang="en-US" sz="2800"/>
          </a:p>
          <a:p>
            <a:r>
              <a:rPr lang="en-US" sz="2800" dirty="0">
                <a:latin typeface="Georgia"/>
                <a:ea typeface="ＭＳ Ｐゴシック"/>
                <a:cs typeface="Arial"/>
              </a:rPr>
              <a:t>This project demonstrates early progress toward a closed-loop VR platform for astronaut-inspired stress detection and countermeasure delivery.</a:t>
            </a:r>
            <a:br>
              <a:rPr lang="en-US" sz="2800" dirty="0">
                <a:latin typeface="Georgia"/>
                <a:ea typeface="ＭＳ Ｐゴシック"/>
                <a:cs typeface="Arial"/>
              </a:rPr>
            </a:br>
            <a:endParaRPr lang="en-US" sz="2800">
              <a:latin typeface="Georgia"/>
              <a:ea typeface="ＭＳ Ｐゴシック"/>
              <a:cs typeface="Arial"/>
            </a:endParaRPr>
          </a:p>
          <a:p>
            <a:r>
              <a:rPr lang="en-US" sz="2800">
                <a:latin typeface="Georgia"/>
                <a:ea typeface="ＭＳ Ｐゴシック"/>
                <a:cs typeface="Arial"/>
              </a:rPr>
              <a:t>The current contribution is a technically grounded prototype architecture centered on:</a:t>
            </a:r>
            <a:endParaRPr lang="en-US" sz="2800">
              <a:latin typeface="Georgia"/>
            </a:endParaRPr>
          </a:p>
          <a:p>
            <a:r>
              <a:rPr lang="en-US" sz="2800">
                <a:latin typeface="Georgia"/>
                <a:ea typeface="ＭＳ Ｐゴシック"/>
                <a:cs typeface="Arial"/>
              </a:rPr>
              <a:t>• scenario development.</a:t>
            </a:r>
            <a:endParaRPr lang="en-US" sz="2800">
              <a:latin typeface="Georgia"/>
            </a:endParaRPr>
          </a:p>
          <a:p>
            <a:r>
              <a:rPr lang="en-US" sz="2800">
                <a:latin typeface="Georgia"/>
                <a:ea typeface="ＭＳ Ｐゴシック"/>
                <a:cs typeface="Arial"/>
              </a:rPr>
              <a:t>• interaction reliability.</a:t>
            </a:r>
            <a:endParaRPr lang="en-US" sz="2800">
              <a:latin typeface="Georgia"/>
            </a:endParaRPr>
          </a:p>
          <a:p>
            <a:r>
              <a:rPr lang="en-US" sz="2800">
                <a:latin typeface="Georgia"/>
                <a:ea typeface="ＭＳ Ｐゴシック"/>
                <a:cs typeface="Arial"/>
              </a:rPr>
              <a:t>• behavioral logging.</a:t>
            </a:r>
            <a:endParaRPr lang="en-US" sz="2800">
              <a:latin typeface="Georgia"/>
            </a:endParaRPr>
          </a:p>
          <a:p>
            <a:r>
              <a:rPr lang="en-US" sz="2800">
                <a:latin typeface="Georgia"/>
                <a:ea typeface="ＭＳ Ｐゴシック"/>
                <a:cs typeface="Arial"/>
              </a:rPr>
              <a:t>• escalation-based stress induction.</a:t>
            </a:r>
            <a:br>
              <a:rPr lang="en-US" sz="2800" dirty="0">
                <a:latin typeface="Georgia"/>
                <a:ea typeface="ＭＳ Ｐゴシック"/>
                <a:cs typeface="Arial"/>
              </a:rPr>
            </a:br>
            <a:endParaRPr lang="en-US" sz="2800">
              <a:latin typeface="Georgia"/>
              <a:cs typeface="Arial"/>
            </a:endParaRPr>
          </a:p>
          <a:p>
            <a:r>
              <a:rPr lang="en-US" sz="2800">
                <a:latin typeface="Georgia"/>
                <a:ea typeface="ＭＳ Ｐゴシック"/>
                <a:cs typeface="Arial"/>
              </a:rPr>
              <a:t>Future work will focus on improving immersion and interaction consistency, expanding the fire scenario into a more validated task sequence, and integrating physiological sensors with a live vitals display.</a:t>
            </a:r>
            <a:r>
              <a:rPr lang="en-US" sz="2800" dirty="0">
                <a:latin typeface="Georgia"/>
                <a:ea typeface="ＭＳ Ｐゴシック"/>
              </a:rPr>
              <a:t> </a:t>
            </a:r>
            <a:endParaRPr lang="en-US" dirty="0"/>
          </a:p>
        </p:txBody>
      </p:sp>
      <p:pic>
        <p:nvPicPr>
          <p:cNvPr id="3" name="Picture 2"/>
          <p:cNvPicPr>
            <a:picLocks noChangeAspect="1"/>
          </p:cNvPicPr>
          <p:nvPr/>
        </p:nvPicPr>
        <p:blipFill>
          <a:blip>
            <a:extLst>
              <a:ext uri="{96DAC541-7B7A-43D3-8B79-37D633B846F1}">
                <asvg:svgBlip xmlns:asvg="http://schemas.microsoft.com/office/drawing/2016/SVG/main" r:embed="rId2"/>
              </a:ext>
            </a:extLst>
          </a:blip>
          <a:srcRect/>
          <a:stretch/>
        </p:blipFill>
        <p:spPr>
          <a:xfrm>
            <a:off x="34949035" y="30328583"/>
            <a:ext cx="5739956" cy="982920"/>
          </a:xfrm>
          <a:prstGeom prst="rect">
            <a:avLst/>
          </a:prstGeom>
        </p:spPr>
      </p:pic>
      <p:sp>
        <p:nvSpPr>
          <p:cNvPr id="2" name="Rectangle 52">
            <a:extLst>
              <a:ext uri="{FF2B5EF4-FFF2-40B4-BE49-F238E27FC236}">
                <a16:creationId xmlns:a16="http://schemas.microsoft.com/office/drawing/2014/main" id="{84AB23F1-2CDD-A741-C0B3-EB839B0972C1}"/>
              </a:ext>
            </a:extLst>
          </p:cNvPr>
          <p:cNvSpPr>
            <a:spLocks noChangeArrowheads="1"/>
          </p:cNvSpPr>
          <p:nvPr/>
        </p:nvSpPr>
        <p:spPr bwMode="auto">
          <a:xfrm>
            <a:off x="1124139" y="24668018"/>
            <a:ext cx="9829800" cy="7162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nchor="t"/>
          <a:lstStyle/>
          <a:p>
            <a:pPr>
              <a:spcBef>
                <a:spcPct val="50000"/>
              </a:spcBef>
            </a:pPr>
            <a:r>
              <a:rPr lang="en-GB" sz="4000" b="1" u="sng">
                <a:solidFill>
                  <a:srgbClr val="FF5F05"/>
                </a:solidFill>
              </a:rPr>
              <a:t>Tools/Software</a:t>
            </a:r>
          </a:p>
          <a:p>
            <a:pPr>
              <a:spcBef>
                <a:spcPct val="50000"/>
              </a:spcBef>
            </a:pPr>
            <a:endParaRPr lang="en-GB" sz="1200" b="1" u="sng">
              <a:solidFill>
                <a:srgbClr val="FF5F05"/>
              </a:solidFill>
            </a:endParaRPr>
          </a:p>
          <a:p>
            <a:r>
              <a:rPr lang="en-US" sz="2800">
                <a:latin typeface="Georgia"/>
              </a:rPr>
              <a:t>Hardware and software technologies used for this project:</a:t>
            </a:r>
            <a:endParaRPr lang="en-US" sz="2800" dirty="0">
              <a:latin typeface="Georgia"/>
            </a:endParaRPr>
          </a:p>
          <a:p>
            <a:r>
              <a:rPr lang="en-US" sz="2800" dirty="0">
                <a:latin typeface="Georgia"/>
              </a:rPr>
              <a:t>  </a:t>
            </a:r>
          </a:p>
          <a:p>
            <a:r>
              <a:rPr lang="en-US" sz="2800">
                <a:latin typeface="Georgia"/>
                <a:ea typeface="ＭＳ Ｐゴシック"/>
                <a:cs typeface="Arial"/>
              </a:rPr>
              <a:t>• Unity</a:t>
            </a:r>
            <a:endParaRPr lang="en-US" sz="2800" dirty="0">
              <a:latin typeface="Georgia"/>
            </a:endParaRPr>
          </a:p>
          <a:p>
            <a:r>
              <a:rPr lang="en-US" sz="2800">
                <a:latin typeface="Georgia"/>
                <a:ea typeface="ＭＳ Ｐゴシック"/>
                <a:cs typeface="Arial"/>
              </a:rPr>
              <a:t>• Meta Quest 3</a:t>
            </a:r>
            <a:endParaRPr lang="en-US" sz="2800" dirty="0">
              <a:latin typeface="Georgia"/>
            </a:endParaRPr>
          </a:p>
          <a:p>
            <a:r>
              <a:rPr lang="en-US" sz="2800">
                <a:latin typeface="Georgia"/>
                <a:ea typeface="ＭＳ Ｐゴシック"/>
                <a:cs typeface="Arial"/>
              </a:rPr>
              <a:t>• XR interaction and custom scripting</a:t>
            </a:r>
            <a:endParaRPr lang="en-US" sz="2800" dirty="0">
              <a:latin typeface="Georgia"/>
            </a:endParaRPr>
          </a:p>
          <a:p>
            <a:r>
              <a:rPr lang="en-US" sz="2800">
                <a:latin typeface="Georgia"/>
                <a:ea typeface="ＭＳ Ｐゴシック"/>
                <a:cs typeface="Arial"/>
              </a:rPr>
              <a:t>• ISS-inspired interior assets</a:t>
            </a:r>
            <a:endParaRPr lang="en-US" sz="2800" dirty="0">
              <a:latin typeface="Georgia"/>
            </a:endParaRPr>
          </a:p>
          <a:p>
            <a:r>
              <a:rPr lang="en-US" sz="2800">
                <a:latin typeface="Georgia"/>
                <a:ea typeface="ＭＳ Ｐゴシック"/>
                <a:cs typeface="Arial"/>
              </a:rPr>
              <a:t>• Grainger Idea Lab computer resources</a:t>
            </a:r>
            <a:endParaRPr lang="en-US" sz="2800" dirty="0">
              <a:latin typeface="Georgia"/>
            </a:endParaRPr>
          </a:p>
          <a:p>
            <a:r>
              <a:rPr lang="en-US" sz="2800">
                <a:latin typeface="Georgia"/>
                <a:ea typeface="ＭＳ Ｐゴシック"/>
                <a:cs typeface="Arial"/>
              </a:rPr>
              <a:t>• Planned physiological sensor integration</a:t>
            </a:r>
            <a:endParaRPr lang="en-US" sz="2800" dirty="0">
              <a:latin typeface="Georgia"/>
            </a:endParaRPr>
          </a:p>
          <a:p>
            <a:r>
              <a:rPr lang="en-US" sz="2800">
                <a:latin typeface="Georgia"/>
                <a:ea typeface="ＭＳ Ｐゴシック"/>
                <a:cs typeface="Arial"/>
              </a:rPr>
              <a:t>• Planned live vitals display pipeline</a:t>
            </a:r>
          </a:p>
          <a:p>
            <a:endParaRPr lang="en-US" sz="2800" dirty="0">
              <a:latin typeface="Georgia"/>
              <a:ea typeface="ＭＳ Ｐゴシック"/>
              <a:cs typeface="Arial"/>
            </a:endParaRPr>
          </a:p>
          <a:p>
            <a:r>
              <a:rPr lang="en-US" sz="2800" dirty="0">
                <a:latin typeface="Georgia"/>
                <a:ea typeface="ＭＳ Ｐゴシック"/>
              </a:rPr>
              <a:t>Simulations were developed on the Unity software and subsequently tested using the Meta Quest 3 headset.</a:t>
            </a:r>
          </a:p>
        </p:txBody>
      </p:sp>
      <p:sp>
        <p:nvSpPr>
          <p:cNvPr id="14351" name="Text Box 17"/>
          <p:cNvSpPr txBox="1">
            <a:spLocks noChangeArrowheads="1"/>
          </p:cNvSpPr>
          <p:nvPr/>
        </p:nvSpPr>
        <p:spPr bwMode="auto">
          <a:xfrm>
            <a:off x="12115195" y="31256508"/>
            <a:ext cx="8761299" cy="671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80000" tIns="180000" rIns="180000" bIns="180000" anchor="t">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pPr algn="ctr"/>
            <a:r>
              <a:rPr lang="en-AU" sz="2000">
                <a:latin typeface="Arial"/>
                <a:cs typeface="Arial"/>
              </a:rPr>
              <a:t>Active</a:t>
            </a:r>
            <a:r>
              <a:rPr lang="en-AU" sz="2000">
                <a:latin typeface="Arial"/>
                <a:ea typeface="ＭＳ Ｐゴシック"/>
                <a:cs typeface="Arial"/>
              </a:rPr>
              <a:t> fire-response state with handheld extinguisher interaction.</a:t>
            </a:r>
            <a:endParaRPr lang="en-AU">
              <a:cs typeface="Arial"/>
            </a:endParaRPr>
          </a:p>
        </p:txBody>
      </p:sp>
      <p:sp>
        <p:nvSpPr>
          <p:cNvPr id="14354" name="Text Box 20"/>
          <p:cNvSpPr txBox="1">
            <a:spLocks noChangeArrowheads="1"/>
          </p:cNvSpPr>
          <p:nvPr/>
        </p:nvSpPr>
        <p:spPr bwMode="auto">
          <a:xfrm>
            <a:off x="21889472" y="31398242"/>
            <a:ext cx="8915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45720" rIns="0" bIns="45720" anchor="t">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r>
              <a:rPr lang="en-AU" sz="2000">
                <a:latin typeface="Arial"/>
                <a:cs typeface="Arial"/>
              </a:rPr>
              <a:t>Escalated fire-spread state used to increase urgency and visual stress.</a:t>
            </a:r>
            <a:endParaRPr lang="en-AU">
              <a:latin typeface="Arial"/>
              <a:cs typeface="Arial"/>
            </a:endParaRPr>
          </a:p>
        </p:txBody>
      </p:sp>
      <p:grpSp>
        <p:nvGrpSpPr>
          <p:cNvPr id="15" name="Group 14">
            <a:extLst>
              <a:ext uri="{FF2B5EF4-FFF2-40B4-BE49-F238E27FC236}">
                <a16:creationId xmlns:a16="http://schemas.microsoft.com/office/drawing/2014/main" id="{8C73EA0E-E9B9-3F3F-3490-9E11C536663F}"/>
              </a:ext>
            </a:extLst>
          </p:cNvPr>
          <p:cNvGrpSpPr/>
          <p:nvPr/>
        </p:nvGrpSpPr>
        <p:grpSpPr>
          <a:xfrm>
            <a:off x="11885820" y="25354934"/>
            <a:ext cx="19861502" cy="5992618"/>
            <a:chOff x="12177262" y="23321112"/>
            <a:chExt cx="19640489" cy="5992618"/>
          </a:xfrm>
        </p:grpSpPr>
        <p:pic>
          <p:nvPicPr>
            <p:cNvPr id="7" name="Picture 6" descr="A screenshot of a video game&#10;&#10;AI-generated content may be incorrect.">
              <a:extLst>
                <a:ext uri="{FF2B5EF4-FFF2-40B4-BE49-F238E27FC236}">
                  <a16:creationId xmlns:a16="http://schemas.microsoft.com/office/drawing/2014/main" id="{F1E4C2D7-A405-00C5-354B-A06EDC42B96A}"/>
                </a:ext>
              </a:extLst>
            </p:cNvPr>
            <p:cNvPicPr>
              <a:picLocks noChangeAspect="1"/>
            </p:cNvPicPr>
            <p:nvPr/>
          </p:nvPicPr>
          <p:blipFill>
            <a:blip r:embed="rId3"/>
            <a:stretch>
              <a:fillRect/>
            </a:stretch>
          </p:blipFill>
          <p:spPr>
            <a:xfrm>
              <a:off x="12177262" y="23321112"/>
              <a:ext cx="9174705" cy="5976859"/>
            </a:xfrm>
            <a:prstGeom prst="rect">
              <a:avLst/>
            </a:prstGeom>
          </p:spPr>
        </p:pic>
        <p:pic>
          <p:nvPicPr>
            <p:cNvPr id="8" name="Picture 7" descr="A screenshot of a video game&#10;&#10;AI-generated content may be incorrect.">
              <a:extLst>
                <a:ext uri="{FF2B5EF4-FFF2-40B4-BE49-F238E27FC236}">
                  <a16:creationId xmlns:a16="http://schemas.microsoft.com/office/drawing/2014/main" id="{4D47C4A6-67FA-83DF-5F31-06A9DBF9FA70}"/>
                </a:ext>
              </a:extLst>
            </p:cNvPr>
            <p:cNvPicPr>
              <a:picLocks noChangeAspect="1"/>
            </p:cNvPicPr>
            <p:nvPr/>
          </p:nvPicPr>
          <p:blipFill>
            <a:blip r:embed="rId4"/>
            <a:stretch>
              <a:fillRect/>
            </a:stretch>
          </p:blipFill>
          <p:spPr>
            <a:xfrm>
              <a:off x="21203573" y="23321112"/>
              <a:ext cx="10614178" cy="5992618"/>
            </a:xfrm>
            <a:prstGeom prst="rect">
              <a:avLst/>
            </a:prstGeom>
          </p:spPr>
        </p:pic>
      </p:grpSp>
      <p:sp>
        <p:nvSpPr>
          <p:cNvPr id="6" name="TextBox 5">
            <a:extLst>
              <a:ext uri="{FF2B5EF4-FFF2-40B4-BE49-F238E27FC236}">
                <a16:creationId xmlns:a16="http://schemas.microsoft.com/office/drawing/2014/main" id="{FF56E098-7A95-AD40-28EB-FFB36DF34DA8}"/>
              </a:ext>
            </a:extLst>
          </p:cNvPr>
          <p:cNvSpPr txBox="1"/>
          <p:nvPr/>
        </p:nvSpPr>
        <p:spPr>
          <a:xfrm>
            <a:off x="17192449" y="12206916"/>
            <a:ext cx="489412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latin typeface="Georgia"/>
                <a:ea typeface="ＭＳ Ｐゴシック"/>
                <a:cs typeface="Arial"/>
              </a:rPr>
              <a:t>• Missed procedural steps</a:t>
            </a:r>
            <a:endParaRPr lang="en-US" sz="2800">
              <a:latin typeface="Georgia"/>
              <a:ea typeface="ＭＳ Ｐゴシック"/>
            </a:endParaRPr>
          </a:p>
          <a:p>
            <a:r>
              <a:rPr lang="en-GB" sz="2800" dirty="0">
                <a:latin typeface="Georgia"/>
                <a:ea typeface="ＭＳ Ｐゴシック"/>
                <a:cs typeface="Arial"/>
              </a:rPr>
              <a:t>• Retry or assistance events</a:t>
            </a:r>
            <a:endParaRPr lang="en-US" sz="2800">
              <a:latin typeface="Georgia"/>
              <a:ea typeface="ＭＳ Ｐゴシック"/>
            </a:endParaRPr>
          </a:p>
        </p:txBody>
      </p:sp>
      <p:pic>
        <p:nvPicPr>
          <p:cNvPr id="13" name="Picture 12">
            <a:extLst>
              <a:ext uri="{FF2B5EF4-FFF2-40B4-BE49-F238E27FC236}">
                <a16:creationId xmlns:a16="http://schemas.microsoft.com/office/drawing/2014/main" id="{3C23E04E-0825-D7DC-23E4-BD3F84F1E310}"/>
              </a:ext>
            </a:extLst>
          </p:cNvPr>
          <p:cNvPicPr>
            <a:picLocks noChangeAspect="1"/>
          </p:cNvPicPr>
          <p:nvPr/>
        </p:nvPicPr>
        <p:blipFill>
          <a:blip r:embed="rId5"/>
          <a:srcRect l="6303" t="14101" r="-1" b="-1"/>
          <a:stretch>
            <a:fillRect/>
          </a:stretch>
        </p:blipFill>
        <p:spPr>
          <a:xfrm>
            <a:off x="11885819" y="19362756"/>
            <a:ext cx="7753694" cy="5377017"/>
          </a:xfrm>
          <a:prstGeom prst="rect">
            <a:avLst/>
          </a:prstGeom>
        </p:spPr>
      </p:pic>
      <p:pic>
        <p:nvPicPr>
          <p:cNvPr id="18" name="Picture 17">
            <a:extLst>
              <a:ext uri="{FF2B5EF4-FFF2-40B4-BE49-F238E27FC236}">
                <a16:creationId xmlns:a16="http://schemas.microsoft.com/office/drawing/2014/main" id="{442365E4-8FD5-334D-A991-B50480F089E4}"/>
              </a:ext>
            </a:extLst>
          </p:cNvPr>
          <p:cNvPicPr>
            <a:picLocks noChangeAspect="1"/>
          </p:cNvPicPr>
          <p:nvPr/>
        </p:nvPicPr>
        <p:blipFill>
          <a:blip r:embed="rId6"/>
          <a:srcRect l="30094"/>
          <a:stretch>
            <a:fillRect/>
          </a:stretch>
        </p:blipFill>
        <p:spPr>
          <a:xfrm>
            <a:off x="19639514" y="19362757"/>
            <a:ext cx="5825029" cy="5377016"/>
          </a:xfrm>
          <a:prstGeom prst="rect">
            <a:avLst/>
          </a:prstGeom>
        </p:spPr>
      </p:pic>
      <p:pic>
        <p:nvPicPr>
          <p:cNvPr id="20" name="Picture 19">
            <a:extLst>
              <a:ext uri="{FF2B5EF4-FFF2-40B4-BE49-F238E27FC236}">
                <a16:creationId xmlns:a16="http://schemas.microsoft.com/office/drawing/2014/main" id="{63911716-2A68-D501-FEE4-29D95EB156A1}"/>
              </a:ext>
            </a:extLst>
          </p:cNvPr>
          <p:cNvPicPr>
            <a:picLocks noChangeAspect="1"/>
          </p:cNvPicPr>
          <p:nvPr/>
        </p:nvPicPr>
        <p:blipFill>
          <a:blip r:embed="rId7"/>
          <a:srcRect l="27416"/>
          <a:stretch>
            <a:fillRect/>
          </a:stretch>
        </p:blipFill>
        <p:spPr>
          <a:xfrm>
            <a:off x="25464543" y="19362757"/>
            <a:ext cx="6282780" cy="5377016"/>
          </a:xfrm>
          <a:prstGeom prst="rect">
            <a:avLst/>
          </a:prstGeom>
        </p:spPr>
      </p:pic>
      <p:sp>
        <p:nvSpPr>
          <p:cNvPr id="5" name="Text Box 20">
            <a:extLst>
              <a:ext uri="{FF2B5EF4-FFF2-40B4-BE49-F238E27FC236}">
                <a16:creationId xmlns:a16="http://schemas.microsoft.com/office/drawing/2014/main" id="{57C08663-A1A6-FEEB-638C-69B0E534531D}"/>
              </a:ext>
            </a:extLst>
          </p:cNvPr>
          <p:cNvSpPr txBox="1">
            <a:spLocks noChangeArrowheads="1"/>
          </p:cNvSpPr>
          <p:nvPr/>
        </p:nvSpPr>
        <p:spPr bwMode="auto">
          <a:xfrm>
            <a:off x="12115195" y="24816926"/>
            <a:ext cx="8915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45720" rIns="0" bIns="45720" anchor="t">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pPr algn="ctr"/>
            <a:r>
              <a:rPr lang="en-AU" sz="2000">
                <a:latin typeface="Arial"/>
                <a:cs typeface="Arial"/>
              </a:rPr>
              <a:t>Water leak simulation in progress </a:t>
            </a:r>
            <a:endParaRPr lang="en-AU">
              <a:latin typeface="Arial"/>
              <a:cs typeface="Arial"/>
            </a:endParaRPr>
          </a:p>
        </p:txBody>
      </p:sp>
      <p:sp>
        <p:nvSpPr>
          <p:cNvPr id="12" name="Text Box 20">
            <a:extLst>
              <a:ext uri="{FF2B5EF4-FFF2-40B4-BE49-F238E27FC236}">
                <a16:creationId xmlns:a16="http://schemas.microsoft.com/office/drawing/2014/main" id="{96E11E30-4C5E-57CD-C05C-9E7FAFB5782C}"/>
              </a:ext>
            </a:extLst>
          </p:cNvPr>
          <p:cNvSpPr txBox="1">
            <a:spLocks noChangeArrowheads="1"/>
          </p:cNvSpPr>
          <p:nvPr/>
        </p:nvSpPr>
        <p:spPr bwMode="auto">
          <a:xfrm>
            <a:off x="22346059" y="24838840"/>
            <a:ext cx="8915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45720" rIns="0" bIns="45720" anchor="t">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pPr algn="ctr"/>
            <a:r>
              <a:rPr lang="en-AU" sz="2000">
                <a:latin typeface="Arial"/>
                <a:cs typeface="Arial"/>
              </a:rPr>
              <a:t>UI used to mitigate water leak and pipe flow</a:t>
            </a:r>
            <a:endParaRPr lang="en-AU">
              <a:latin typeface="Arial"/>
              <a:cs typeface="Arial"/>
            </a:endParaRPr>
          </a:p>
        </p:txBody>
      </p:sp>
      <p:sp>
        <p:nvSpPr>
          <p:cNvPr id="26" name="TextBox 25">
            <a:extLst>
              <a:ext uri="{FF2B5EF4-FFF2-40B4-BE49-F238E27FC236}">
                <a16:creationId xmlns:a16="http://schemas.microsoft.com/office/drawing/2014/main" id="{078D8251-B6AD-7B02-DE86-D266E2F72F71}"/>
              </a:ext>
            </a:extLst>
          </p:cNvPr>
          <p:cNvSpPr txBox="1"/>
          <p:nvPr/>
        </p:nvSpPr>
        <p:spPr>
          <a:xfrm>
            <a:off x="23358764" y="14131636"/>
            <a:ext cx="2881745" cy="1690255"/>
          </a:xfrm>
          <a:prstGeom prst="rect">
            <a:avLst/>
          </a:prstGeom>
          <a:noFill/>
        </p:spPr>
        <p:txBody>
          <a:bodyPr wrap="square" rtlCol="0">
            <a:spAutoFit/>
          </a:bodyPr>
          <a:lstStyle/>
          <a:p>
            <a:endParaRPr lang="en-US"/>
          </a:p>
        </p:txBody>
      </p:sp>
      <p:sp>
        <p:nvSpPr>
          <p:cNvPr id="16" name="Text Box 20">
            <a:extLst>
              <a:ext uri="{FF2B5EF4-FFF2-40B4-BE49-F238E27FC236}">
                <a16:creationId xmlns:a16="http://schemas.microsoft.com/office/drawing/2014/main" id="{C4CD9E08-46CB-15D1-FCCE-46A088517413}"/>
              </a:ext>
            </a:extLst>
          </p:cNvPr>
          <p:cNvSpPr txBox="1">
            <a:spLocks noChangeArrowheads="1"/>
          </p:cNvSpPr>
          <p:nvPr/>
        </p:nvSpPr>
        <p:spPr bwMode="auto">
          <a:xfrm>
            <a:off x="13900191" y="18893626"/>
            <a:ext cx="534540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5720" rIns="0" bIns="45720" anchor="t">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pPr algn="ctr"/>
            <a:r>
              <a:rPr lang="en-AU" sz="2000">
                <a:latin typeface="Arial"/>
                <a:ea typeface="ＭＳ Ｐゴシック"/>
                <a:cs typeface="Arial"/>
              </a:rPr>
              <a:t>The Interior of the ISS model used</a:t>
            </a:r>
          </a:p>
        </p:txBody>
      </p:sp>
      <p:grpSp>
        <p:nvGrpSpPr>
          <p:cNvPr id="17" name="Group 16">
            <a:extLst>
              <a:ext uri="{FF2B5EF4-FFF2-40B4-BE49-F238E27FC236}">
                <a16:creationId xmlns:a16="http://schemas.microsoft.com/office/drawing/2014/main" id="{591ABCDB-272A-6251-11DE-44E5A19FAD20}"/>
              </a:ext>
            </a:extLst>
          </p:cNvPr>
          <p:cNvGrpSpPr/>
          <p:nvPr/>
        </p:nvGrpSpPr>
        <p:grpSpPr>
          <a:xfrm>
            <a:off x="11885821" y="13298921"/>
            <a:ext cx="22065006" cy="6001586"/>
            <a:chOff x="11899385" y="13478836"/>
            <a:chExt cx="21835631" cy="5823423"/>
          </a:xfrm>
        </p:grpSpPr>
        <p:grpSp>
          <p:nvGrpSpPr>
            <p:cNvPr id="22" name="Group 21">
              <a:extLst>
                <a:ext uri="{FF2B5EF4-FFF2-40B4-BE49-F238E27FC236}">
                  <a16:creationId xmlns:a16="http://schemas.microsoft.com/office/drawing/2014/main" id="{82943EAF-FF13-0C32-4001-FB7F4D83619A}"/>
                </a:ext>
              </a:extLst>
            </p:cNvPr>
            <p:cNvGrpSpPr/>
            <p:nvPr/>
          </p:nvGrpSpPr>
          <p:grpSpPr>
            <a:xfrm>
              <a:off x="11899385" y="13478836"/>
              <a:ext cx="21835631" cy="5823423"/>
              <a:chOff x="11972215" y="13789701"/>
              <a:chExt cx="21835631" cy="5823423"/>
            </a:xfrm>
          </p:grpSpPr>
          <p:sp>
            <p:nvSpPr>
              <p:cNvPr id="9" name="Text Box 20">
                <a:extLst>
                  <a:ext uri="{FF2B5EF4-FFF2-40B4-BE49-F238E27FC236}">
                    <a16:creationId xmlns:a16="http://schemas.microsoft.com/office/drawing/2014/main" id="{193F4036-BFCD-9904-66CB-FD9FF828691D}"/>
                  </a:ext>
                </a:extLst>
              </p:cNvPr>
              <p:cNvSpPr txBox="1">
                <a:spLocks noChangeArrowheads="1"/>
              </p:cNvSpPr>
              <p:nvPr/>
            </p:nvSpPr>
            <p:spPr bwMode="auto">
              <a:xfrm>
                <a:off x="18756012" y="19213014"/>
                <a:ext cx="1505183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5720" rIns="0" bIns="45720" anchor="t">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pPr algn="ctr"/>
                <a:r>
                  <a:rPr lang="en-AU" sz="2000">
                    <a:latin typeface="Arial"/>
                    <a:ea typeface="ＭＳ Ｐゴシック"/>
                    <a:cs typeface="Arial"/>
                  </a:rPr>
                  <a:t>Team members during self-testing</a:t>
                </a:r>
                <a:endParaRPr lang="en-AU" sz="2000">
                  <a:cs typeface="Arial"/>
                </a:endParaRPr>
              </a:p>
            </p:txBody>
          </p:sp>
          <p:pic>
            <p:nvPicPr>
              <p:cNvPr id="4" name="Picture 3" descr="A screenshot of a computer&#10;&#10;AI-generated content may be incorrect.">
                <a:extLst>
                  <a:ext uri="{FF2B5EF4-FFF2-40B4-BE49-F238E27FC236}">
                    <a16:creationId xmlns:a16="http://schemas.microsoft.com/office/drawing/2014/main" id="{2AE54F6F-56E6-4043-CDBE-F2C41A2A7621}"/>
                  </a:ext>
                </a:extLst>
              </p:cNvPr>
              <p:cNvPicPr>
                <a:picLocks noChangeAspect="1"/>
              </p:cNvPicPr>
              <p:nvPr/>
            </p:nvPicPr>
            <p:blipFill>
              <a:blip r:embed="rId8"/>
              <a:srcRect l="14266" t="13141" r="16732" b="7865"/>
              <a:stretch>
                <a:fillRect/>
              </a:stretch>
            </p:blipFill>
            <p:spPr>
              <a:xfrm>
                <a:off x="11972215" y="13789701"/>
                <a:ext cx="10096860" cy="5416543"/>
              </a:xfrm>
              <a:prstGeom prst="rect">
                <a:avLst/>
              </a:prstGeom>
            </p:spPr>
          </p:pic>
        </p:grpSp>
        <p:pic>
          <p:nvPicPr>
            <p:cNvPr id="31" name="Picture 30">
              <a:extLst>
                <a:ext uri="{FF2B5EF4-FFF2-40B4-BE49-F238E27FC236}">
                  <a16:creationId xmlns:a16="http://schemas.microsoft.com/office/drawing/2014/main" id="{D8A396CB-C397-9801-F77A-9D52D021C09C}"/>
                </a:ext>
              </a:extLst>
            </p:cNvPr>
            <p:cNvPicPr>
              <a:picLocks noChangeAspect="1"/>
            </p:cNvPicPr>
            <p:nvPr/>
          </p:nvPicPr>
          <p:blipFill>
            <a:blip r:embed="rId9"/>
            <a:srcRect l="662" r="25560" b="38489"/>
            <a:stretch>
              <a:fillRect/>
            </a:stretch>
          </p:blipFill>
          <p:spPr>
            <a:xfrm>
              <a:off x="21963147" y="13478836"/>
              <a:ext cx="4375609" cy="5416544"/>
            </a:xfrm>
            <a:prstGeom prst="rect">
              <a:avLst/>
            </a:prstGeom>
          </p:spPr>
        </p:pic>
        <p:pic>
          <p:nvPicPr>
            <p:cNvPr id="11" name="Picture 10">
              <a:extLst>
                <a:ext uri="{FF2B5EF4-FFF2-40B4-BE49-F238E27FC236}">
                  <a16:creationId xmlns:a16="http://schemas.microsoft.com/office/drawing/2014/main" id="{880857DA-44F6-7EBB-FE03-F0DD988BC7A4}"/>
                </a:ext>
              </a:extLst>
            </p:cNvPr>
            <p:cNvPicPr>
              <a:picLocks noChangeAspect="1"/>
            </p:cNvPicPr>
            <p:nvPr/>
          </p:nvPicPr>
          <p:blipFill>
            <a:blip r:embed="rId10"/>
            <a:srcRect l="515" t="32983" r="8086" b="12905"/>
            <a:stretch>
              <a:fillRect/>
            </a:stretch>
          </p:blipFill>
          <p:spPr>
            <a:xfrm>
              <a:off x="26149076" y="13478836"/>
              <a:ext cx="5382437" cy="5416542"/>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Custom 3">
      <a:dk1>
        <a:srgbClr val="131F33"/>
      </a:dk1>
      <a:lt1>
        <a:srgbClr val="FFFFFF"/>
      </a:lt1>
      <a:dk2>
        <a:srgbClr val="DC4D3A"/>
      </a:dk2>
      <a:lt2>
        <a:srgbClr val="FAFAFA"/>
      </a:lt2>
      <a:accent1>
        <a:srgbClr val="131F33"/>
      </a:accent1>
      <a:accent2>
        <a:srgbClr val="DB4C3A"/>
      </a:accent2>
      <a:accent3>
        <a:srgbClr val="555555"/>
      </a:accent3>
      <a:accent4>
        <a:srgbClr val="888888"/>
      </a:accent4>
      <a:accent5>
        <a:srgbClr val="3D64A7"/>
      </a:accent5>
      <a:accent6>
        <a:srgbClr val="B23E2F"/>
      </a:accent6>
      <a:hlink>
        <a:srgbClr val="666666"/>
      </a:hlink>
      <a:folHlink>
        <a:srgbClr val="AAAAA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search_poster_template" id="{D9B18001-A0A5-4A48-8330-B272ABA35599}" vid="{44CB0DD5-7448-8F4B-84BB-6C3B2FB87B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437215fc-c7b1-4a73-bb31-439305b0bf1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DC3773EB254545B8B4A55EB8E5924E" ma:contentTypeVersion="14" ma:contentTypeDescription="Create a new document." ma:contentTypeScope="" ma:versionID="4ee679d8e9ccd779a213db9eba350456">
  <xsd:schema xmlns:xsd="http://www.w3.org/2001/XMLSchema" xmlns:xs="http://www.w3.org/2001/XMLSchema" xmlns:p="http://schemas.microsoft.com/office/2006/metadata/properties" xmlns:ns3="437215fc-c7b1-4a73-bb31-439305b0bf14" xmlns:ns4="991b3668-fcb4-4b88-ae2a-a78ddf5f86d3" targetNamespace="http://schemas.microsoft.com/office/2006/metadata/properties" ma:root="true" ma:fieldsID="1f94aefae4daaea8c0c3af4eef6ab6ba" ns3:_="" ns4:_="">
    <xsd:import namespace="437215fc-c7b1-4a73-bb31-439305b0bf14"/>
    <xsd:import namespace="991b3668-fcb4-4b88-ae2a-a78ddf5f86d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_activity" minOccurs="0"/>
                <xsd:element ref="ns3:MediaServiceObjectDetectorVersions"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7215fc-c7b1-4a73-bb31-439305b0bf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91b3668-fcb4-4b88-ae2a-a78ddf5f86d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7F848B-2EAC-40EE-950F-152B0C4772A8}">
  <ds:schemaRefs>
    <ds:schemaRef ds:uri="http://schemas.microsoft.com/sharepoint/v3/contenttype/forms"/>
  </ds:schemaRefs>
</ds:datastoreItem>
</file>

<file path=customXml/itemProps2.xml><?xml version="1.0" encoding="utf-8"?>
<ds:datastoreItem xmlns:ds="http://schemas.openxmlformats.org/officeDocument/2006/customXml" ds:itemID="{A4FC05B0-DB49-4442-9A96-9B31704AD319}">
  <ds:schemaRefs>
    <ds:schemaRef ds:uri="437215fc-c7b1-4a73-bb31-439305b0bf14"/>
    <ds:schemaRef ds:uri="991b3668-fcb4-4b88-ae2a-a78ddf5f86d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75A5A79-AEA3-4BCB-BD01-DDDCDEB7A1B7}">
  <ds:schemaRefs>
    <ds:schemaRef ds:uri="437215fc-c7b1-4a73-bb31-439305b0bf14"/>
    <ds:schemaRef ds:uri="991b3668-fcb4-4b88-ae2a-a78ddf5f86d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Research_poster_template (2)</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Wroblewski, Elle</dc:creator>
  <cp:keywords/>
  <dc:description/>
  <cp:revision>56</cp:revision>
  <cp:lastPrinted>2009-06-18T18:06:01Z</cp:lastPrinted>
  <dcterms:created xsi:type="dcterms:W3CDTF">2024-11-12T18:10:04Z</dcterms:created>
  <dcterms:modified xsi:type="dcterms:W3CDTF">2026-04-28T23:42:12Z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0x0101004ADC3773EB254545B8B4A55EB8E5924E</vt:lpwstr>
  </property>
</Properties>
</file>